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7"/>
  </p:notesMasterIdLst>
  <p:handoutMasterIdLst>
    <p:handoutMasterId r:id="rId8"/>
  </p:handoutMasterIdLst>
  <p:sldIdLst>
    <p:sldId id="328" r:id="rId2"/>
    <p:sldId id="319" r:id="rId3"/>
    <p:sldId id="320" r:id="rId4"/>
    <p:sldId id="321" r:id="rId5"/>
    <p:sldId id="326" r:id="rId6"/>
  </p:sldIdLst>
  <p:sldSz cx="9144000" cy="6858000" type="screen4x3"/>
  <p:notesSz cx="9939338" cy="6805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3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79675"/>
  </p:normalViewPr>
  <p:slideViewPr>
    <p:cSldViewPr snapToGrid="0">
      <p:cViewPr varScale="1">
        <p:scale>
          <a:sx n="101" d="100"/>
          <a:sy n="101" d="100"/>
        </p:scale>
        <p:origin x="2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160" y="-90"/>
      </p:cViewPr>
      <p:guideLst>
        <p:guide orient="horz" pos="2143"/>
        <p:guide pos="313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FE5F0C1-4FAD-4A40-994C-4B9031997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E21F66-C4A7-C247-90CF-F98E77B023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9278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0BFD1245-DD13-6748-80B3-9EA9295590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816DBEE-BD97-8843-8993-ECECC97D986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9278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7FB5620C-7DD6-F747-99F7-60128BE0420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16C1C3-1B63-394A-A96C-7B63BB69C7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C53478D-B6CB-7549-9D52-4AF184C9F9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6960" y="0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050EC89-16EA-B849-9037-C00B07EC6D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5188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2B882EE-82CA-C240-96C0-A027066D0D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631" y="3232693"/>
            <a:ext cx="7952397" cy="306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21801AD-7A67-D041-B951-928C86FEC3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3213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E23328B9-0C20-C847-B793-45335ABD4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6960" y="6463213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51ACA60E-D25D-6849-8D18-87E26A9E180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459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We use the blockchain to achieve a </a:t>
            </a:r>
            <a:r>
              <a:rPr lang="en-US" altLang="ja-JP" sz="1200" dirty="0">
                <a:solidFill>
                  <a:srgbClr val="FF0000"/>
                </a:solidFill>
              </a:rPr>
              <a:t>distributed</a:t>
            </a:r>
            <a:r>
              <a:rPr lang="en-US" altLang="ja-JP" sz="1200" dirty="0"/>
              <a:t> </a:t>
            </a:r>
            <a:br>
              <a:rPr lang="en-US" altLang="ja-JP" sz="1200" dirty="0"/>
            </a:br>
            <a:r>
              <a:rPr lang="en-US" altLang="ja-JP" sz="1200" dirty="0"/>
              <a:t>access control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34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188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975" y="42863"/>
            <a:ext cx="3560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1514475"/>
            <a:ext cx="77724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0989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99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38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9144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5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0" y="1588"/>
            <a:ext cx="547688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300788"/>
            <a:ext cx="206375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270625"/>
            <a:ext cx="74612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44813" y="6503988"/>
            <a:ext cx="3560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18E18-FB89-594F-A090-C52231E8C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ja-JP" dirty="0"/>
              <a:t>Smart </a:t>
            </a:r>
            <a:r>
              <a:rPr lang="fr-FR" altLang="ja-JP" dirty="0" err="1"/>
              <a:t>Contract-Based</a:t>
            </a:r>
            <a:r>
              <a:rPr lang="fr-FR" altLang="ja-JP" dirty="0"/>
              <a:t> Access Control for the Internet of </a:t>
            </a:r>
            <a:r>
              <a:rPr lang="fr-FR" altLang="ja-JP" dirty="0" err="1"/>
              <a:t>Things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2E8F92-E63F-CF4C-8DD7-AE7CAC2E4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Masanari Yamamoto</a:t>
            </a:r>
          </a:p>
          <a:p>
            <a:r>
              <a:rPr lang="en-US" altLang="ja-JP" dirty="0"/>
              <a:t>Yuta Nakamura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37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C1D519-A29D-9740-A31F-3F913D2F82A3}" type="slidenum">
              <a:rPr lang="ja-JP" altLang="en-US" sz="1200"/>
              <a:pPr/>
              <a:t>2</a:t>
            </a:fld>
            <a:endParaRPr lang="ja-JP" altLang="en-US" sz="1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5175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huge number of objects are being connected to the Internet (e.g.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Strict access control has to be implemented into </a:t>
            </a:r>
            <a:r>
              <a:rPr lang="en-US" altLang="ja-JP" sz="2800" dirty="0" err="1"/>
              <a:t>loT</a:t>
            </a:r>
            <a:r>
              <a:rPr lang="en-US" altLang="ja-JP" sz="2800" dirty="0"/>
              <a:t> systems 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Smart lock system for home doors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Automatic operation vehicle control devices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When adversaries hack centralized access control schemes,</a:t>
            </a:r>
            <a:r>
              <a:rPr lang="ja-JP" altLang="en-US" sz="2000"/>
              <a:t> </a:t>
            </a:r>
            <a:r>
              <a:rPr lang="en-US" altLang="ja-JP" sz="2000" dirty="0"/>
              <a:t>they can tamper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If the centralized server breaks down, the system is not available (e.g. Someone can’t enter his/her house)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Objective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We propose a distributed access control scheme</a:t>
            </a:r>
            <a:br>
              <a:rPr lang="en-US" altLang="ja-JP" sz="2800" dirty="0"/>
            </a:br>
            <a:r>
              <a:rPr lang="en-US" altLang="ja-JP" sz="2800" dirty="0"/>
              <a:t> based on </a:t>
            </a:r>
            <a:r>
              <a:rPr lang="en-US" altLang="ja-JP" sz="2800" baseline="30000" dirty="0"/>
              <a:t>[Y. </a:t>
            </a:r>
            <a:r>
              <a:rPr lang="en-US" altLang="ja-JP" sz="2800" baseline="30000" dirty="0" err="1"/>
              <a:t>Zhang,et.al</a:t>
            </a:r>
            <a:r>
              <a:rPr lang="en-US" altLang="ja-JP" sz="2800" baseline="30000" dirty="0"/>
              <a:t>, 2018]</a:t>
            </a:r>
          </a:p>
          <a:p>
            <a:pPr marL="0" indent="0">
              <a:buNone/>
              <a:defRPr/>
            </a:pP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3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437171" y="1656656"/>
            <a:ext cx="8656028" cy="5094819"/>
            <a:chOff x="437171" y="1453359"/>
            <a:chExt cx="9110415" cy="5296376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524" y="1860328"/>
              <a:ext cx="1149242" cy="1149242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803" y="2000411"/>
              <a:ext cx="1177075" cy="1177075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u</a:t>
              </a:r>
              <a:r>
                <a:rPr kumimoji="1" lang="en-US" altLang="ja-JP" sz="2000" dirty="0"/>
                <a:t>ser device</a:t>
              </a:r>
              <a:endParaRPr kumimoji="1" lang="ja-JP" altLang="en-US" sz="2000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P2P network</a:t>
              </a:r>
              <a:endParaRPr kumimoji="1" lang="ja-JP" altLang="en-US" sz="200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s</a:t>
              </a:r>
              <a:r>
                <a:rPr kumimoji="1" lang="en-US" altLang="ja-JP" sz="2000" dirty="0"/>
                <a:t>mart house</a:t>
              </a:r>
              <a:endParaRPr kumimoji="1" lang="ja-JP" altLang="en-US" sz="200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214629" y="2983347"/>
              <a:ext cx="1354172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storage</a:t>
              </a:r>
              <a:endParaRPr kumimoji="1" lang="ja-JP" altLang="en-US" sz="200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6570228" y="2983229"/>
              <a:ext cx="1076633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server</a:t>
              </a:r>
              <a:endParaRPr kumimoji="1" lang="ja-JP" altLang="en-US" sz="2000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219859" y="1453359"/>
              <a:ext cx="4327727" cy="203591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88056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adversary</a:t>
              </a:r>
              <a:endParaRPr kumimoji="1" lang="ja-JP" altLang="en-US" sz="20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FD35A11-EEA4-B440-8D25-B7A0A266517C}"/>
              </a:ext>
            </a:extLst>
          </p:cNvPr>
          <p:cNvGrpSpPr/>
          <p:nvPr/>
        </p:nvGrpSpPr>
        <p:grpSpPr>
          <a:xfrm>
            <a:off x="10307" y="1753341"/>
            <a:ext cx="1668126" cy="962533"/>
            <a:chOff x="139064" y="5011998"/>
            <a:chExt cx="1722778" cy="946205"/>
          </a:xfrm>
        </p:grpSpPr>
        <p:sp>
          <p:nvSpPr>
            <p:cNvPr id="31" name="Freeform 2051">
              <a:extLst>
                <a:ext uri="{FF2B5EF4-FFF2-40B4-BE49-F238E27FC236}">
                  <a16:creationId xmlns:a16="http://schemas.microsoft.com/office/drawing/2014/main" id="{F712F040-BDC8-B64F-8F69-5FF3DB044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67D3B6AD-1078-4E41-8AEA-50A3EE954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C38C1ECD-4025-E14D-AAB0-3CAFF0852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D6A2FFF0-954D-8C4F-9446-923A696D3503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60F1EB4-4271-F941-9182-F03C9E881510}"/>
                </a:ext>
              </a:extLst>
            </p:cNvPr>
            <p:cNvCxnSpPr>
              <a:cxnSpLocks/>
              <a:endCxn id="31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カギ線コネクタ 39">
              <a:extLst>
                <a:ext uri="{FF2B5EF4-FFF2-40B4-BE49-F238E27FC236}">
                  <a16:creationId xmlns:a16="http://schemas.microsoft.com/office/drawing/2014/main" id="{86F3C387-6726-5646-8F77-627AFCA966E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C9E64877-FF8E-1C4A-B934-B29AB5CA934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88D7CB14-DE30-DD49-A2D4-05362DB30E8A}"/>
              </a:ext>
            </a:extLst>
          </p:cNvPr>
          <p:cNvGrpSpPr/>
          <p:nvPr/>
        </p:nvGrpSpPr>
        <p:grpSpPr>
          <a:xfrm>
            <a:off x="20954" y="4157464"/>
            <a:ext cx="1668126" cy="962533"/>
            <a:chOff x="139064" y="5011998"/>
            <a:chExt cx="1722778" cy="946205"/>
          </a:xfrm>
        </p:grpSpPr>
        <p:sp>
          <p:nvSpPr>
            <p:cNvPr id="47" name="Freeform 2051">
              <a:extLst>
                <a:ext uri="{FF2B5EF4-FFF2-40B4-BE49-F238E27FC236}">
                  <a16:creationId xmlns:a16="http://schemas.microsoft.com/office/drawing/2014/main" id="{E36BD69E-0E47-604C-B6CF-8148F3D43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03C9EAC1-5BC6-474B-99B7-DC3FA8F98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2" name="Freeform 2051">
              <a:extLst>
                <a:ext uri="{FF2B5EF4-FFF2-40B4-BE49-F238E27FC236}">
                  <a16:creationId xmlns:a16="http://schemas.microsoft.com/office/drawing/2014/main" id="{0B56C779-0033-3049-B0C2-08A9366C0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01E7DD76-D561-0A45-B8CA-F2837630C849}"/>
                </a:ext>
              </a:extLst>
            </p:cNvPr>
            <p:cNvCxnSpPr>
              <a:cxnSpLocks/>
              <a:endCxn id="50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8BE7F7C9-FDC4-BD47-A99A-724CFD65682F}"/>
                </a:ext>
              </a:extLst>
            </p:cNvPr>
            <p:cNvCxnSpPr>
              <a:cxnSpLocks/>
              <a:endCxn id="47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カギ線コネクタ 57">
              <a:extLst>
                <a:ext uri="{FF2B5EF4-FFF2-40B4-BE49-F238E27FC236}">
                  <a16:creationId xmlns:a16="http://schemas.microsoft.com/office/drawing/2014/main" id="{8FD831E7-11AA-204B-AC6C-D65AEEFF640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68F9E58F-0B68-4340-B41D-E2DD90DB221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FC8F9F61-F9AD-094F-9F27-F9CD887B2953}"/>
              </a:ext>
            </a:extLst>
          </p:cNvPr>
          <p:cNvGrpSpPr/>
          <p:nvPr/>
        </p:nvGrpSpPr>
        <p:grpSpPr>
          <a:xfrm>
            <a:off x="7370891" y="2206947"/>
            <a:ext cx="1668126" cy="962533"/>
            <a:chOff x="139064" y="5011998"/>
            <a:chExt cx="1722778" cy="946205"/>
          </a:xfrm>
        </p:grpSpPr>
        <p:sp>
          <p:nvSpPr>
            <p:cNvPr id="65" name="Freeform 2051">
              <a:extLst>
                <a:ext uri="{FF2B5EF4-FFF2-40B4-BE49-F238E27FC236}">
                  <a16:creationId xmlns:a16="http://schemas.microsoft.com/office/drawing/2014/main" id="{5D33C580-1F7E-8F47-9FDD-B051AC6E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6" name="Freeform 2051">
              <a:extLst>
                <a:ext uri="{FF2B5EF4-FFF2-40B4-BE49-F238E27FC236}">
                  <a16:creationId xmlns:a16="http://schemas.microsoft.com/office/drawing/2014/main" id="{81045B5F-E27C-1C43-9449-7A34E0DF1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Freeform 2051">
              <a:extLst>
                <a:ext uri="{FF2B5EF4-FFF2-40B4-BE49-F238E27FC236}">
                  <a16:creationId xmlns:a16="http://schemas.microsoft.com/office/drawing/2014/main" id="{CC328EEB-F645-3B4B-B2D2-F1152F2D4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68" name="カギ線コネクタ 67">
              <a:extLst>
                <a:ext uri="{FF2B5EF4-FFF2-40B4-BE49-F238E27FC236}">
                  <a16:creationId xmlns:a16="http://schemas.microsoft.com/office/drawing/2014/main" id="{65008EA4-E376-034C-8DE0-DFA1079B70FC}"/>
                </a:ext>
              </a:extLst>
            </p:cNvPr>
            <p:cNvCxnSpPr>
              <a:cxnSpLocks/>
              <a:endCxn id="66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カギ線コネクタ 68">
              <a:extLst>
                <a:ext uri="{FF2B5EF4-FFF2-40B4-BE49-F238E27FC236}">
                  <a16:creationId xmlns:a16="http://schemas.microsoft.com/office/drawing/2014/main" id="{C26834A8-D396-064C-96B5-7536E4D7E437}"/>
                </a:ext>
              </a:extLst>
            </p:cNvPr>
            <p:cNvCxnSpPr>
              <a:cxnSpLocks/>
              <a:endCxn id="65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カギ線コネクタ 69">
              <a:extLst>
                <a:ext uri="{FF2B5EF4-FFF2-40B4-BE49-F238E27FC236}">
                  <a16:creationId xmlns:a16="http://schemas.microsoft.com/office/drawing/2014/main" id="{460AE0B3-FD14-5C41-A9C1-DFC1066E8F6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カギ線コネクタ 70">
              <a:extLst>
                <a:ext uri="{FF2B5EF4-FFF2-40B4-BE49-F238E27FC236}">
                  <a16:creationId xmlns:a16="http://schemas.microsoft.com/office/drawing/2014/main" id="{CB8EA1DB-6535-E348-8AD9-3B1E7FFE4C9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140C9DE0-5BFE-E445-AE66-8A00197D4E17}"/>
              </a:ext>
            </a:extLst>
          </p:cNvPr>
          <p:cNvGrpSpPr/>
          <p:nvPr/>
        </p:nvGrpSpPr>
        <p:grpSpPr>
          <a:xfrm>
            <a:off x="7202654" y="4188862"/>
            <a:ext cx="1668126" cy="962533"/>
            <a:chOff x="139064" y="5011998"/>
            <a:chExt cx="1722778" cy="946205"/>
          </a:xfrm>
        </p:grpSpPr>
        <p:sp>
          <p:nvSpPr>
            <p:cNvPr id="73" name="Freeform 2051">
              <a:extLst>
                <a:ext uri="{FF2B5EF4-FFF2-40B4-BE49-F238E27FC236}">
                  <a16:creationId xmlns:a16="http://schemas.microsoft.com/office/drawing/2014/main" id="{3E24ABB6-F285-BB4C-A7E0-F8F22F314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2051">
              <a:extLst>
                <a:ext uri="{FF2B5EF4-FFF2-40B4-BE49-F238E27FC236}">
                  <a16:creationId xmlns:a16="http://schemas.microsoft.com/office/drawing/2014/main" id="{A3F5E502-48B6-A842-AD0C-0549AEA1F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Freeform 2051">
              <a:extLst>
                <a:ext uri="{FF2B5EF4-FFF2-40B4-BE49-F238E27FC236}">
                  <a16:creationId xmlns:a16="http://schemas.microsoft.com/office/drawing/2014/main" id="{FA1A581A-3A90-5844-B1E4-DF26A67F6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76" name="カギ線コネクタ 75">
              <a:extLst>
                <a:ext uri="{FF2B5EF4-FFF2-40B4-BE49-F238E27FC236}">
                  <a16:creationId xmlns:a16="http://schemas.microsoft.com/office/drawing/2014/main" id="{A90BB197-7897-1847-8159-EDEE7E5AEC71}"/>
                </a:ext>
              </a:extLst>
            </p:cNvPr>
            <p:cNvCxnSpPr>
              <a:cxnSpLocks/>
              <a:endCxn id="74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カギ線コネクタ 76">
              <a:extLst>
                <a:ext uri="{FF2B5EF4-FFF2-40B4-BE49-F238E27FC236}">
                  <a16:creationId xmlns:a16="http://schemas.microsoft.com/office/drawing/2014/main" id="{07A6EB88-C448-3043-8A2B-548BF620C05F}"/>
                </a:ext>
              </a:extLst>
            </p:cNvPr>
            <p:cNvCxnSpPr>
              <a:cxnSpLocks/>
              <a:endCxn id="73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カギ線コネクタ 77">
              <a:extLst>
                <a:ext uri="{FF2B5EF4-FFF2-40B4-BE49-F238E27FC236}">
                  <a16:creationId xmlns:a16="http://schemas.microsoft.com/office/drawing/2014/main" id="{FED6C9B7-AAD2-A94D-A1BB-2612DA32D91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カギ線コネクタ 78">
              <a:extLst>
                <a:ext uri="{FF2B5EF4-FFF2-40B4-BE49-F238E27FC236}">
                  <a16:creationId xmlns:a16="http://schemas.microsoft.com/office/drawing/2014/main" id="{9A7A8165-5996-5245-9465-67641DF0184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3E4CC8D-F0FF-224C-8699-C12E4EC1321C}"/>
              </a:ext>
            </a:extLst>
          </p:cNvPr>
          <p:cNvSpPr txBox="1"/>
          <p:nvPr/>
        </p:nvSpPr>
        <p:spPr>
          <a:xfrm>
            <a:off x="7429534" y="3140730"/>
            <a:ext cx="148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block chain</a:t>
            </a:r>
            <a:endParaRPr kumimoji="1" lang="ja-JP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Why blockchain?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Trustworthy: prevent malicious users from tampering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Distributed: access requests are controlled by all nodes instead of the admin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350050"/>
            <a:ext cx="2065916" cy="3714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4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B568D575-5CD4-8A41-A45C-08C4AAEAB104}"/>
              </a:ext>
            </a:extLst>
          </p:cNvPr>
          <p:cNvGrpSpPr/>
          <p:nvPr/>
        </p:nvGrpSpPr>
        <p:grpSpPr>
          <a:xfrm>
            <a:off x="1650718" y="2801100"/>
            <a:ext cx="7155524" cy="3779379"/>
            <a:chOff x="1702726" y="2907326"/>
            <a:chExt cx="7389956" cy="3715266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50772" y="5184950"/>
              <a:ext cx="624547" cy="624547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5518" y="5274789"/>
              <a:ext cx="436966" cy="4369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12" y="2919508"/>
              <a:ext cx="934023" cy="93402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7685" y="5826157"/>
              <a:ext cx="453878" cy="453878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6796" y="5875231"/>
              <a:ext cx="298843" cy="298843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04762" y="4937278"/>
              <a:ext cx="879136" cy="5035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80215" y="5192430"/>
              <a:ext cx="624547" cy="624547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41015" y="5858762"/>
              <a:ext cx="372714" cy="37271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56" y="2979253"/>
              <a:ext cx="908839" cy="908840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57249" y="4731772"/>
              <a:ext cx="1099353" cy="7090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5992281" y="5724988"/>
              <a:ext cx="1394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User device</a:t>
              </a:r>
              <a:endParaRPr kumimoji="1"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230" y="3950676"/>
              <a:ext cx="1866301" cy="1866301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781000" y="4736138"/>
              <a:ext cx="1360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P2Pnetwork</a:t>
              </a:r>
              <a:endParaRPr kumimoji="1"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1702726" y="6284038"/>
              <a:ext cx="1650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Smart house</a:t>
              </a:r>
              <a:endParaRPr kumimoji="1"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319082" y="3880762"/>
              <a:ext cx="924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storage</a:t>
              </a:r>
              <a:endParaRPr kumimoji="1"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6411564" y="3901326"/>
              <a:ext cx="908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server</a:t>
              </a:r>
              <a:endParaRPr kumimoji="1"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198915" y="2907326"/>
              <a:ext cx="3893767" cy="127657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87408" y="4175306"/>
              <a:ext cx="289508" cy="3122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141" y="3302011"/>
              <a:ext cx="768844" cy="768844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66985" y="3988868"/>
              <a:ext cx="726636" cy="5193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2165507" y="4055112"/>
              <a:ext cx="1187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adversary</a:t>
              </a:r>
              <a:endParaRPr kumimoji="1" lang="ja-JP" altLang="en-US" sz="16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CDE5D65-BDA7-C442-8B50-52BD1CB46011}"/>
              </a:ext>
            </a:extLst>
          </p:cNvPr>
          <p:cNvGrpSpPr/>
          <p:nvPr/>
        </p:nvGrpSpPr>
        <p:grpSpPr>
          <a:xfrm>
            <a:off x="572239" y="2910222"/>
            <a:ext cx="1668126" cy="962533"/>
            <a:chOff x="437814" y="3071496"/>
            <a:chExt cx="1722778" cy="946205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78" y="31435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291" y="3288446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204" y="3434932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1415415" y="336129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938502" y="3216394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7814" y="30714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85636" y="3531210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400428B-F938-9540-8D5A-B3007D615A92}"/>
              </a:ext>
            </a:extLst>
          </p:cNvPr>
          <p:cNvGrpSpPr/>
          <p:nvPr/>
        </p:nvGrpSpPr>
        <p:grpSpPr>
          <a:xfrm>
            <a:off x="139064" y="4995670"/>
            <a:ext cx="1668126" cy="962533"/>
            <a:chOff x="139064" y="5011998"/>
            <a:chExt cx="1722778" cy="946205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BC3A5A0-7EC7-834F-9815-E8D033408D27}"/>
              </a:ext>
            </a:extLst>
          </p:cNvPr>
          <p:cNvGrpSpPr/>
          <p:nvPr/>
        </p:nvGrpSpPr>
        <p:grpSpPr>
          <a:xfrm>
            <a:off x="7225789" y="4950403"/>
            <a:ext cx="1668126" cy="962533"/>
            <a:chOff x="7316589" y="5183069"/>
            <a:chExt cx="1722778" cy="946205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7153" y="5255121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4066" y="540001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979" y="5546505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8294190" y="5472865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7817277" y="532796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316589" y="5183069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64411" y="564278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749118" y="3878992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243071" y="5981668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7351091" y="5885599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B9A3CC0-3F90-0B49-8F25-FF8B388A1BC0}"/>
              </a:ext>
            </a:extLst>
          </p:cNvPr>
          <p:cNvGrpSpPr/>
          <p:nvPr/>
        </p:nvGrpSpPr>
        <p:grpSpPr>
          <a:xfrm>
            <a:off x="7029533" y="2969136"/>
            <a:ext cx="1668126" cy="962533"/>
            <a:chOff x="7272631" y="3094927"/>
            <a:chExt cx="1722778" cy="946205"/>
          </a:xfrm>
        </p:grpSpPr>
        <p:sp>
          <p:nvSpPr>
            <p:cNvPr id="56" name="Freeform 2051">
              <a:extLst>
                <a:ext uri="{FF2B5EF4-FFF2-40B4-BE49-F238E27FC236}">
                  <a16:creationId xmlns:a16="http://schemas.microsoft.com/office/drawing/2014/main" id="{6119FC98-C1E9-A648-9A24-124C5D76F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3195" y="316697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2051">
              <a:extLst>
                <a:ext uri="{FF2B5EF4-FFF2-40B4-BE49-F238E27FC236}">
                  <a16:creationId xmlns:a16="http://schemas.microsoft.com/office/drawing/2014/main" id="{5AF7AA24-66BC-6242-8049-6C3578E1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0108" y="3311877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2051">
              <a:extLst>
                <a:ext uri="{FF2B5EF4-FFF2-40B4-BE49-F238E27FC236}">
                  <a16:creationId xmlns:a16="http://schemas.microsoft.com/office/drawing/2014/main" id="{F8CDD08A-87A2-D141-9047-F32DF7743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021" y="3458363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9" name="カギ線コネクタ 58">
              <a:extLst>
                <a:ext uri="{FF2B5EF4-FFF2-40B4-BE49-F238E27FC236}">
                  <a16:creationId xmlns:a16="http://schemas.microsoft.com/office/drawing/2014/main" id="{E45365D8-202F-1C49-AC75-C2AA51741B33}"/>
                </a:ext>
              </a:extLst>
            </p:cNvPr>
            <p:cNvCxnSpPr>
              <a:cxnSpLocks/>
              <a:endCxn id="57" idx="7"/>
            </p:cNvCxnSpPr>
            <p:nvPr/>
          </p:nvCxnSpPr>
          <p:spPr bwMode="auto">
            <a:xfrm rot="10800000">
              <a:off x="8250232" y="338472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C88D9B1D-8B99-FB41-B9F3-D7C1605F4E08}"/>
                </a:ext>
              </a:extLst>
            </p:cNvPr>
            <p:cNvCxnSpPr>
              <a:cxnSpLocks/>
              <a:endCxn id="56" idx="7"/>
            </p:cNvCxnSpPr>
            <p:nvPr/>
          </p:nvCxnSpPr>
          <p:spPr bwMode="auto">
            <a:xfrm rot="10800000">
              <a:off x="7773319" y="3239825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カギ線コネクタ 60">
              <a:extLst>
                <a:ext uri="{FF2B5EF4-FFF2-40B4-BE49-F238E27FC236}">
                  <a16:creationId xmlns:a16="http://schemas.microsoft.com/office/drawing/2014/main" id="{D0DA964E-2E9D-E849-BA7E-720A47F39A5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272631" y="309492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カギ線コネクタ 61">
              <a:extLst>
                <a:ext uri="{FF2B5EF4-FFF2-40B4-BE49-F238E27FC236}">
                  <a16:creationId xmlns:a16="http://schemas.microsoft.com/office/drawing/2014/main" id="{7E1D1F70-3626-BF45-9358-66F7139B50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20453" y="3554641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下矢印 4">
            <a:extLst>
              <a:ext uri="{FF2B5EF4-FFF2-40B4-BE49-F238E27FC236}">
                <a16:creationId xmlns:a16="http://schemas.microsoft.com/office/drawing/2014/main" id="{AA5A24F8-938F-774F-8D44-1212D48F0B49}"/>
              </a:ext>
            </a:extLst>
          </p:cNvPr>
          <p:cNvSpPr/>
          <p:nvPr/>
        </p:nvSpPr>
        <p:spPr bwMode="auto">
          <a:xfrm rot="18497582">
            <a:off x="3347577" y="3661177"/>
            <a:ext cx="414154" cy="75756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6" name="下矢印 65">
            <a:extLst>
              <a:ext uri="{FF2B5EF4-FFF2-40B4-BE49-F238E27FC236}">
                <a16:creationId xmlns:a16="http://schemas.microsoft.com/office/drawing/2014/main" id="{F41478D2-A35E-934A-8BB0-089DA69247E0}"/>
              </a:ext>
            </a:extLst>
          </p:cNvPr>
          <p:cNvSpPr/>
          <p:nvPr/>
        </p:nvSpPr>
        <p:spPr bwMode="auto">
          <a:xfrm rot="3395551">
            <a:off x="2649371" y="4540335"/>
            <a:ext cx="414154" cy="75756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9DAE67A9-294C-8944-A585-7841C38C9598}"/>
              </a:ext>
            </a:extLst>
          </p:cNvPr>
          <p:cNvSpPr/>
          <p:nvPr/>
        </p:nvSpPr>
        <p:spPr bwMode="auto">
          <a:xfrm rot="7730062">
            <a:off x="5328761" y="4487299"/>
            <a:ext cx="414154" cy="7575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8" name="下矢印 67">
            <a:extLst>
              <a:ext uri="{FF2B5EF4-FFF2-40B4-BE49-F238E27FC236}">
                <a16:creationId xmlns:a16="http://schemas.microsoft.com/office/drawing/2014/main" id="{50A878F5-2DEB-D74B-A787-692E40E74903}"/>
              </a:ext>
            </a:extLst>
          </p:cNvPr>
          <p:cNvSpPr/>
          <p:nvPr/>
        </p:nvSpPr>
        <p:spPr bwMode="auto">
          <a:xfrm rot="3413385">
            <a:off x="2977103" y="5005037"/>
            <a:ext cx="414154" cy="7575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1" name="乗算記号 30">
            <a:extLst>
              <a:ext uri="{FF2B5EF4-FFF2-40B4-BE49-F238E27FC236}">
                <a16:creationId xmlns:a16="http://schemas.microsoft.com/office/drawing/2014/main" id="{BEA02EB8-0298-784A-85A3-EEB7F6FB3A42}"/>
              </a:ext>
            </a:extLst>
          </p:cNvPr>
          <p:cNvSpPr/>
          <p:nvPr/>
        </p:nvSpPr>
        <p:spPr bwMode="auto">
          <a:xfrm>
            <a:off x="2110620" y="4284981"/>
            <a:ext cx="654968" cy="67171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0FE74F8-933E-184E-B731-45D179092B56}"/>
              </a:ext>
            </a:extLst>
          </p:cNvPr>
          <p:cNvSpPr txBox="1"/>
          <p:nvPr/>
        </p:nvSpPr>
        <p:spPr>
          <a:xfrm rot="2334713">
            <a:off x="3199413" y="3643955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request</a:t>
            </a:r>
            <a:endParaRPr kumimoji="1" lang="ja-JP" altLang="en-US" sz="180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49FDD21-C8F8-F049-8E50-A9A68D7A20FA}"/>
              </a:ext>
            </a:extLst>
          </p:cNvPr>
          <p:cNvSpPr txBox="1"/>
          <p:nvPr/>
        </p:nvSpPr>
        <p:spPr>
          <a:xfrm rot="2334713">
            <a:off x="5283009" y="4521339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request</a:t>
            </a:r>
            <a:endParaRPr kumimoji="1" lang="ja-JP" altLang="en-US" sz="18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C0E37E2-9D6D-204E-9C39-C57B290FB0DB}"/>
              </a:ext>
            </a:extLst>
          </p:cNvPr>
          <p:cNvSpPr txBox="1"/>
          <p:nvPr/>
        </p:nvSpPr>
        <p:spPr>
          <a:xfrm rot="19566190">
            <a:off x="2957103" y="5308790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/>
              <a:t>accept</a:t>
            </a:r>
            <a:endParaRPr kumimoji="1" lang="ja-JP" alt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Progress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Jun.--Aug.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Designed our system</a:t>
            </a:r>
            <a:r>
              <a:rPr lang="ja-JP" altLang="en-US"/>
              <a:t> </a:t>
            </a:r>
            <a:r>
              <a:rPr lang="en-US" altLang="ja-JP" dirty="0"/>
              <a:t>and structured model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Sep.--Nov.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Implemented the proposed system (coding, testing)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made a smart lock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Deployed and tested the smart lock 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5</a:t>
            </a:fld>
            <a:endParaRPr lang="ja-JP" altLang="en-US" sz="1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50FF2F-248D-8347-B1D7-AA4E034A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7" y="3949700"/>
            <a:ext cx="3452283" cy="25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67584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Designs\MTFUJI.POT</Template>
  <TotalTime>11846</TotalTime>
  <Words>222</Words>
  <Application>Microsoft Macintosh PowerPoint</Application>
  <PresentationFormat>画面に合わせる (4:3)</PresentationFormat>
  <Paragraphs>53</Paragraphs>
  <Slides>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HG正楷書体-PRO</vt:lpstr>
      <vt:lpstr>ＭＳ Ｐゴシック</vt:lpstr>
      <vt:lpstr>ＭＳ Ｐ明朝</vt:lpstr>
      <vt:lpstr>小塚ゴシック Pr6N M</vt:lpstr>
      <vt:lpstr>Arial</vt:lpstr>
      <vt:lpstr>Times New Roman</vt:lpstr>
      <vt:lpstr>Wingdings</vt:lpstr>
      <vt:lpstr>MTFUJI</vt:lpstr>
      <vt:lpstr>Smart Contract-Based Access Control for the Internet of Things</vt:lpstr>
      <vt:lpstr>Background</vt:lpstr>
      <vt:lpstr>Objective</vt:lpstr>
      <vt:lpstr>Originality</vt:lpstr>
      <vt:lpstr>Progress</vt:lpstr>
    </vt:vector>
  </TitlesOfParts>
  <Manager/>
  <Company> 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subject/>
  <dc:creator>NAIST</dc:creator>
  <cp:keywords/>
  <dc:description/>
  <cp:lastModifiedBy>Microsoft Office ユーザー</cp:lastModifiedBy>
  <cp:revision>220</cp:revision>
  <cp:lastPrinted>2018-06-06T04:44:59Z</cp:lastPrinted>
  <dcterms:created xsi:type="dcterms:W3CDTF">2004-02-04T23:54:12Z</dcterms:created>
  <dcterms:modified xsi:type="dcterms:W3CDTF">2018-12-06T22:59:21Z</dcterms:modified>
  <cp:category/>
</cp:coreProperties>
</file>